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76" r:id="rId3"/>
    <p:sldId id="256" r:id="rId4"/>
    <p:sldId id="262" r:id="rId5"/>
    <p:sldId id="266" r:id="rId6"/>
    <p:sldId id="268" r:id="rId7"/>
    <p:sldId id="269" r:id="rId8"/>
    <p:sldId id="27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6" autoAdjust="0"/>
    <p:restoredTop sz="94660"/>
  </p:normalViewPr>
  <p:slideViewPr>
    <p:cSldViewPr>
      <p:cViewPr varScale="1">
        <p:scale>
          <a:sx n="68" d="100"/>
          <a:sy n="68" d="100"/>
        </p:scale>
        <p:origin x="148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83A5D1-81B9-473F-857B-ABE93C00F21A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DF4DB-8DEA-4819-9B00-2F6F82618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689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D0C-CFDE-4143-B907-E76A0A0D86C6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4211-4F3B-404B-80DD-872BDF93F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21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D0C-CFDE-4143-B907-E76A0A0D86C6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4211-4F3B-404B-80DD-872BDF93F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9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D0C-CFDE-4143-B907-E76A0A0D86C6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4211-4F3B-404B-80DD-872BDF93F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891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D0C-CFDE-4143-B907-E76A0A0D86C6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4211-4F3B-404B-80DD-872BDF93F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78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D0C-CFDE-4143-B907-E76A0A0D86C6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4211-4F3B-404B-80DD-872BDF93F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08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D0C-CFDE-4143-B907-E76A0A0D86C6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4211-4F3B-404B-80DD-872BDF93F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043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D0C-CFDE-4143-B907-E76A0A0D86C6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4211-4F3B-404B-80DD-872BDF93F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53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D0C-CFDE-4143-B907-E76A0A0D86C6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4211-4F3B-404B-80DD-872BDF93F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730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D0C-CFDE-4143-B907-E76A0A0D86C6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4211-4F3B-404B-80DD-872BDF93F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687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D0C-CFDE-4143-B907-E76A0A0D86C6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4211-4F3B-404B-80DD-872BDF93F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771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D0C-CFDE-4143-B907-E76A0A0D86C6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4211-4F3B-404B-80DD-872BDF93F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00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834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491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431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5156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9410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457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7227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9762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7303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0322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72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30D0C-CFDE-4143-B907-E76A0A0D86C6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14211-4F3B-404B-80DD-872BDF93F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7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068E0-C0C2-4E7A-A3EC-2E3B88242A0C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54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BShvYeyMm_Y" TargetMode="External"/><Relationship Id="rId3" Type="http://schemas.openxmlformats.org/officeDocument/2006/relationships/audio" Target="../media/media2.m4a"/><Relationship Id="rId7" Type="http://schemas.openxmlformats.org/officeDocument/2006/relationships/hyperlink" Target="https://www.youtube.com/watch?v=J5YR0uqPAI8" TargetMode="External"/><Relationship Id="rId12" Type="http://schemas.openxmlformats.org/officeDocument/2006/relationships/image" Target="../media/image1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hyperlink" Target="https://www.youtube.com/watch?v=MgWwoqcDz5U" TargetMode="External"/><Relationship Id="rId11" Type="http://schemas.openxmlformats.org/officeDocument/2006/relationships/image" Target="../media/image4.jpeg"/><Relationship Id="rId5" Type="http://schemas.openxmlformats.org/officeDocument/2006/relationships/hyperlink" Target="https://www.youtube.com/watch?v=R39RWdwCmGw&amp;t" TargetMode="External"/><Relationship Id="rId10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YJSehRlU34w&amp;t=90s" TargetMode="External"/><Relationship Id="rId3" Type="http://schemas.openxmlformats.org/officeDocument/2006/relationships/audio" Target="../media/media3.m4a"/><Relationship Id="rId7" Type="http://schemas.openxmlformats.org/officeDocument/2006/relationships/hyperlink" Target="https://www.youtube.com/watch?v=e9sMr-Ivcfs" TargetMode="External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.xml"/><Relationship Id="rId9" Type="http://schemas.openxmlformats.org/officeDocument/2006/relationships/hyperlink" Target="https://www.youtube.com/watch?v=E6PKFd2cuPg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.png"/><Relationship Id="rId3" Type="http://schemas.openxmlformats.org/officeDocument/2006/relationships/audio" Target="../media/media4.m4a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hyperlink" Target="https://www.pinterest.com/salsabilsoso/max-weber/" TargetMode="External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1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YMFBxQFm-X0" TargetMode="External"/><Relationship Id="rId3" Type="http://schemas.openxmlformats.org/officeDocument/2006/relationships/audio" Target="../media/media5.m4a"/><Relationship Id="rId7" Type="http://schemas.openxmlformats.org/officeDocument/2006/relationships/hyperlink" Target="https://www.youtube.com/watch?v=6ucyH9_Yf9A" TargetMode="External"/><Relationship Id="rId12" Type="http://schemas.openxmlformats.org/officeDocument/2006/relationships/image" Target="../media/image1.png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hyperlink" Target="https://www.youtube.com/watch?v=_R2FeCGh0ek" TargetMode="External"/><Relationship Id="rId11" Type="http://schemas.openxmlformats.org/officeDocument/2006/relationships/image" Target="../media/image16.png"/><Relationship Id="rId5" Type="http://schemas.openxmlformats.org/officeDocument/2006/relationships/hyperlink" Target="https://www.youtube.com/watch?v=qtZhz0BVG_Q" TargetMode="External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media6.m4a"/><Relationship Id="rId7" Type="http://schemas.openxmlformats.org/officeDocument/2006/relationships/image" Target="../media/image19.png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1.png"/><Relationship Id="rId3" Type="http://schemas.openxmlformats.org/officeDocument/2006/relationships/audio" Target="../media/media7.m4a"/><Relationship Id="rId7" Type="http://schemas.openxmlformats.org/officeDocument/2006/relationships/hyperlink" Target="https://www.youtube.com/watch?v=hZFmnz4ROEo" TargetMode="External"/><Relationship Id="rId12" Type="http://schemas.openxmlformats.org/officeDocument/2006/relationships/image" Target="../media/image26.png"/><Relationship Id="rId2" Type="http://schemas.microsoft.com/office/2007/relationships/media" Target="../media/media7.m4a"/><Relationship Id="rId1" Type="http://schemas.openxmlformats.org/officeDocument/2006/relationships/tags" Target="../tags/tag6.xml"/><Relationship Id="rId6" Type="http://schemas.openxmlformats.org/officeDocument/2006/relationships/hyperlink" Target="https://www.youtube.com/watch?v=IviOGt68ipk" TargetMode="External"/><Relationship Id="rId11" Type="http://schemas.openxmlformats.org/officeDocument/2006/relationships/image" Target="../media/image25.png"/><Relationship Id="rId5" Type="http://schemas.openxmlformats.org/officeDocument/2006/relationships/hyperlink" Target="http://assets.pewresearch.org/wp-content/uploads/sites/12/2015/03/FT_15.03.10_religiousGDPscatter.png" TargetMode="External"/><Relationship Id="rId10" Type="http://schemas.openxmlformats.org/officeDocument/2006/relationships/image" Target="../media/image2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772400" cy="2228850"/>
          </a:xfrm>
        </p:spPr>
        <p:txBody>
          <a:bodyPr/>
          <a:lstStyle/>
          <a:p>
            <a:r>
              <a:rPr lang="en-US" dirty="0"/>
              <a:t>SOC 218 </a:t>
            </a:r>
            <a:br>
              <a:rPr lang="en-US" dirty="0"/>
            </a:br>
            <a:r>
              <a:rPr lang="en-US" dirty="0"/>
              <a:t>Anthropology</a:t>
            </a:r>
            <a:br>
              <a:rPr lang="en-US" dirty="0"/>
            </a:br>
            <a:r>
              <a:rPr lang="en-US" dirty="0"/>
              <a:t>Lecture 9-chapters 17 &amp; 21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These slides contain two short-answers essay questions. These item appears in </a:t>
            </a:r>
            <a:r>
              <a:rPr lang="en-US" dirty="0">
                <a:solidFill>
                  <a:srgbClr val="C00000"/>
                </a:solidFill>
              </a:rPr>
              <a:t>red</a:t>
            </a:r>
            <a:endParaRPr lang="en-U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BB169A26-4D22-42DA-A4A3-2E72C19773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575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493"/>
    </mc:Choice>
    <mc:Fallback>
      <p:transition spd="slow" advTm="144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Autofit/>
          </a:bodyPr>
          <a:lstStyle/>
          <a:p>
            <a:r>
              <a:rPr lang="en-US" sz="3200" dirty="0"/>
              <a:t>Political Organization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76200" y="609600"/>
            <a:ext cx="5058508" cy="6248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Band</a:t>
            </a:r>
          </a:p>
          <a:p>
            <a:pPr lvl="1"/>
            <a:r>
              <a:rPr lang="en-US" dirty="0"/>
              <a:t>Kin-based groupings of hunter-gatherers, foragers</a:t>
            </a:r>
          </a:p>
          <a:p>
            <a:pPr lvl="3"/>
            <a:r>
              <a:rPr lang="en-US" dirty="0">
                <a:solidFill>
                  <a:prstClr val="black"/>
                </a:solidFill>
              </a:rPr>
              <a:t>Social control and conflict resolution </a:t>
            </a:r>
            <a:r>
              <a:rPr lang="en-US" dirty="0">
                <a:solidFill>
                  <a:prstClr val="black"/>
                </a:solidFill>
                <a:hlinkClick r:id="rId5"/>
              </a:rPr>
              <a:t>(see link)</a:t>
            </a:r>
            <a:endParaRPr lang="en-US" dirty="0"/>
          </a:p>
          <a:p>
            <a:r>
              <a:rPr lang="en-US" dirty="0"/>
              <a:t>Tribe</a:t>
            </a:r>
          </a:p>
          <a:p>
            <a:pPr lvl="1"/>
            <a:r>
              <a:rPr lang="en-US" dirty="0"/>
              <a:t>Larger (mobile) groupings bound together by shared territory, property family ties</a:t>
            </a:r>
          </a:p>
          <a:p>
            <a:pPr lvl="2"/>
            <a:r>
              <a:rPr lang="en-US" dirty="0"/>
              <a:t>Nomadic herding and farming</a:t>
            </a:r>
          </a:p>
          <a:p>
            <a:pPr lvl="2"/>
            <a:r>
              <a:rPr lang="en-US" dirty="0"/>
              <a:t>Bedouin tribes </a:t>
            </a:r>
            <a:r>
              <a:rPr lang="en-US" dirty="0">
                <a:hlinkClick r:id="rId6"/>
              </a:rPr>
              <a:t>(see link)</a:t>
            </a:r>
            <a:r>
              <a:rPr lang="en-US" dirty="0"/>
              <a:t> </a:t>
            </a:r>
          </a:p>
          <a:p>
            <a:r>
              <a:rPr lang="en-US" dirty="0"/>
              <a:t>Chiefdom</a:t>
            </a:r>
          </a:p>
          <a:p>
            <a:pPr lvl="1"/>
            <a:r>
              <a:rPr lang="en-US" dirty="0"/>
              <a:t>Intermediate between tribe and state, bound together in permanent settlements with complex divisions of labor</a:t>
            </a:r>
          </a:p>
          <a:p>
            <a:pPr lvl="2"/>
            <a:r>
              <a:rPr lang="en-US" dirty="0"/>
              <a:t>Easter Island “</a:t>
            </a:r>
            <a:r>
              <a:rPr lang="en-US" dirty="0" err="1"/>
              <a:t>Moai</a:t>
            </a:r>
            <a:r>
              <a:rPr lang="en-US" dirty="0"/>
              <a:t>” </a:t>
            </a:r>
            <a:r>
              <a:rPr lang="en-US" dirty="0">
                <a:hlinkClick r:id="rId7"/>
              </a:rPr>
              <a:t>(see link)</a:t>
            </a:r>
            <a:endParaRPr lang="en-US" dirty="0"/>
          </a:p>
          <a:p>
            <a:r>
              <a:rPr lang="en-US" dirty="0"/>
              <a:t>State</a:t>
            </a:r>
          </a:p>
          <a:p>
            <a:pPr lvl="1"/>
            <a:r>
              <a:rPr lang="en-US" dirty="0"/>
              <a:t>Tribes and chiefdom are consolidated into a single contiguous political unit</a:t>
            </a:r>
          </a:p>
          <a:p>
            <a:pPr lvl="2"/>
            <a:r>
              <a:rPr lang="en-US" dirty="0"/>
              <a:t>Legal, military, &amp; fiscal responsibilities</a:t>
            </a:r>
          </a:p>
          <a:p>
            <a:pPr lvl="2"/>
            <a:r>
              <a:rPr lang="en-US" dirty="0"/>
              <a:t>US hegemony </a:t>
            </a:r>
            <a:r>
              <a:rPr lang="en-US" dirty="0">
                <a:hlinkClick r:id="rId8"/>
              </a:rPr>
              <a:t>(see link)</a:t>
            </a:r>
            <a:endParaRPr lang="en-US" dirty="0"/>
          </a:p>
        </p:txBody>
      </p:sp>
      <p:pic>
        <p:nvPicPr>
          <p:cNvPr id="6" name="Content Placeholder 5" descr="A group of people standing in the grass&#10;&#10;Description generated with high confidence">
            <a:extLst>
              <a:ext uri="{FF2B5EF4-FFF2-40B4-BE49-F238E27FC236}">
                <a16:creationId xmlns:a16="http://schemas.microsoft.com/office/drawing/2014/main" id="{F3B400B3-9FEF-46DA-B3D5-B1DE5AD078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708" y="682282"/>
            <a:ext cx="3945988" cy="2002726"/>
          </a:xfrm>
        </p:spPr>
      </p:pic>
      <p:pic>
        <p:nvPicPr>
          <p:cNvPr id="8" name="Picture 7" descr="A group of people around each other&#10;&#10;Description generated with very high confidence">
            <a:extLst>
              <a:ext uri="{FF2B5EF4-FFF2-40B4-BE49-F238E27FC236}">
                <a16:creationId xmlns:a16="http://schemas.microsoft.com/office/drawing/2014/main" id="{3D3B9131-247D-4953-9867-7F4123B1FA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708" y="2685008"/>
            <a:ext cx="3945988" cy="2115592"/>
          </a:xfrm>
          <a:prstGeom prst="rect">
            <a:avLst/>
          </a:prstGeom>
        </p:spPr>
      </p:pic>
      <p:pic>
        <p:nvPicPr>
          <p:cNvPr id="11" name="Picture 10" descr="A group of people in a room&#10;&#10;Description generated with high confidence">
            <a:extLst>
              <a:ext uri="{FF2B5EF4-FFF2-40B4-BE49-F238E27FC236}">
                <a16:creationId xmlns:a16="http://schemas.microsoft.com/office/drawing/2014/main" id="{B178C103-EC3A-480C-B290-AFE1E5B7E0C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708" y="4815840"/>
            <a:ext cx="3945988" cy="1987486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6105DEA4-EA9E-49DC-98FC-A15B3F8269C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390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4763"/>
    </mc:Choice>
    <mc:Fallback xmlns="">
      <p:transition spd="slow" advTm="3647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77204" y="2667000"/>
            <a:ext cx="3266796" cy="4191000"/>
          </a:xfrm>
          <a:prstGeom prst="rect">
            <a:avLst/>
          </a:prstGeom>
          <a:noFill/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5DBA4E1D-9400-47A7-8943-E9FBB21A44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79352" y="2743201"/>
            <a:ext cx="5864248" cy="411480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type="body" sz="half" idx="4294967295"/>
          </p:nvPr>
        </p:nvSpPr>
        <p:spPr>
          <a:xfrm>
            <a:off x="79352" y="76201"/>
            <a:ext cx="8988448" cy="259079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Non-violent means of social control and resistance</a:t>
            </a: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Shame and gossip </a:t>
            </a:r>
            <a:r>
              <a:rPr lang="en-US" sz="2000" dirty="0">
                <a:hlinkClick r:id="rId7"/>
              </a:rPr>
              <a:t>(see link)</a:t>
            </a:r>
            <a:r>
              <a:rPr lang="en-US" sz="2000" dirty="0"/>
              <a:t> </a:t>
            </a: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Weapons of the weak </a:t>
            </a:r>
            <a:r>
              <a:rPr lang="en-US" sz="2000" dirty="0">
                <a:hlinkClick r:id="rId8"/>
              </a:rPr>
              <a:t>(see link)</a:t>
            </a:r>
            <a:endParaRPr lang="en-US" sz="2000" dirty="0"/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Trends in violence </a:t>
            </a:r>
            <a:r>
              <a:rPr lang="en-US" sz="2000" dirty="0">
                <a:hlinkClick r:id="rId9"/>
              </a:rPr>
              <a:t>(see link)</a:t>
            </a:r>
            <a:endParaRPr lang="en-US" sz="2000" dirty="0"/>
          </a:p>
          <a:p>
            <a:pPr indent="-228600">
              <a:lnSpc>
                <a:spcPct val="90000"/>
              </a:lnSpc>
            </a:pPr>
            <a:r>
              <a:rPr lang="en-US" sz="2400" dirty="0">
                <a:solidFill>
                  <a:srgbClr val="C00000"/>
                </a:solidFill>
              </a:rPr>
              <a:t>Short-Answer Essay 11</a:t>
            </a:r>
          </a:p>
          <a:p>
            <a:pPr lvl="1" indent="-228600">
              <a:lnSpc>
                <a:spcPct val="90000"/>
              </a:lnSpc>
            </a:pPr>
            <a:r>
              <a:rPr lang="en-US" sz="1600" dirty="0"/>
              <a:t>What do you think the chances are that these trends in violence will continue, or will they go in reverse (i.e., violence will increase)? Provide a rationale for your prediction.</a:t>
            </a:r>
            <a:endParaRPr lang="en-US" sz="2000" dirty="0"/>
          </a:p>
          <a:p>
            <a:pPr marL="114300" indent="0">
              <a:lnSpc>
                <a:spcPct val="90000"/>
              </a:lnSpc>
              <a:buNone/>
            </a:pPr>
            <a:endParaRPr lang="en-US" sz="2000" dirty="0"/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34BD4BF-5FF4-46CF-8437-E6B104A8AF4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1737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676"/>
    </mc:Choice>
    <mc:Fallback xmlns="">
      <p:transition spd="slow" advTm="2836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dirty="0"/>
              <a:t>Status and Stratification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" y="838200"/>
            <a:ext cx="4280279" cy="5943600"/>
          </a:xfrm>
        </p:spPr>
        <p:txBody>
          <a:bodyPr/>
          <a:lstStyle/>
          <a:p>
            <a:r>
              <a:rPr lang="en-US" dirty="0"/>
              <a:t>Max Weber’s scheme:</a:t>
            </a:r>
          </a:p>
          <a:p>
            <a:pPr lvl="1"/>
            <a:r>
              <a:rPr lang="en-US" dirty="0"/>
              <a:t>Wealth—economic status</a:t>
            </a:r>
          </a:p>
          <a:p>
            <a:pPr lvl="2"/>
            <a:r>
              <a:rPr lang="en-US" dirty="0"/>
              <a:t>Bankers, merchants, entrepreneurs     </a:t>
            </a:r>
          </a:p>
          <a:p>
            <a:pPr lvl="1"/>
            <a:r>
              <a:rPr lang="en-US" dirty="0"/>
              <a:t>Power—political status</a:t>
            </a:r>
          </a:p>
          <a:p>
            <a:pPr lvl="2"/>
            <a:r>
              <a:rPr lang="en-US" dirty="0"/>
              <a:t>Military and political heads, police</a:t>
            </a:r>
          </a:p>
          <a:p>
            <a:pPr lvl="1"/>
            <a:r>
              <a:rPr lang="en-US" dirty="0"/>
              <a:t>Prestige—social status</a:t>
            </a:r>
          </a:p>
          <a:p>
            <a:pPr lvl="2"/>
            <a:r>
              <a:rPr lang="en-US" dirty="0"/>
              <a:t>Entertainers, athletes, priests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C3C7A2C-CAEB-4834-A45E-182C6ABDD2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6276743" y="949324"/>
            <a:ext cx="2768783" cy="2132717"/>
          </a:xfrm>
          <a:prstGeom prst="rect">
            <a:avLst/>
          </a:prstGeom>
        </p:spPr>
      </p:pic>
      <p:sp>
        <p:nvSpPr>
          <p:cNvPr id="4" name="AutoShape 2" descr="Image result for Max Weber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50800" y="-1836738"/>
            <a:ext cx="2781300" cy="382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468" y="947357"/>
            <a:ext cx="1819275" cy="2134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7CB1A5-1E1E-4564-B2F9-C32C5E1FB5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6560" y="3082041"/>
            <a:ext cx="2278966" cy="20995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37BC15-7822-40FB-AF4B-5F46BC0BC6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9075" y="3089075"/>
            <a:ext cx="2367485" cy="2092525"/>
          </a:xfrm>
          <a:prstGeom prst="rect">
            <a:avLst/>
          </a:prstGeom>
        </p:spPr>
      </p:pic>
      <p:pic>
        <p:nvPicPr>
          <p:cNvPr id="10" name="Picture 9" descr="A person wearing a suit and tie&#10;&#10;Description generated with very high confidence">
            <a:extLst>
              <a:ext uri="{FF2B5EF4-FFF2-40B4-BE49-F238E27FC236}">
                <a16:creationId xmlns:a16="http://schemas.microsoft.com/office/drawing/2014/main" id="{85C846C7-560B-4919-BA12-4B74C520053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183" y="5283924"/>
            <a:ext cx="2367485" cy="15740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4DF5DD-C268-4C6D-90E9-4EDF60224A4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80628" y="5181601"/>
            <a:ext cx="2283655" cy="16693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DCA857-5D7A-478E-B767-6541835509B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48664" y="5188634"/>
            <a:ext cx="2412257" cy="1654712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6032A0C-66F6-4AD4-AEFD-9B2FEE10FC8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722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101"/>
    </mc:Choice>
    <mc:Fallback xmlns="">
      <p:transition spd="slow" advTm="1341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563562"/>
          </a:xfrm>
        </p:spPr>
        <p:txBody>
          <a:bodyPr>
            <a:noAutofit/>
          </a:bodyPr>
          <a:lstStyle/>
          <a:p>
            <a:r>
              <a:rPr lang="en-US" sz="3200" dirty="0"/>
              <a:t>Origins and Functions of Belief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399" y="990599"/>
            <a:ext cx="5486401" cy="583457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Cosmology</a:t>
            </a:r>
          </a:p>
          <a:p>
            <a:pPr lvl="1"/>
            <a:r>
              <a:rPr lang="en-US" dirty="0"/>
              <a:t>Animism</a:t>
            </a:r>
          </a:p>
          <a:p>
            <a:pPr lvl="2"/>
            <a:r>
              <a:rPr lang="en-US" dirty="0"/>
              <a:t>Spirit beings, nature gods, household gods, ancestral gods</a:t>
            </a:r>
          </a:p>
          <a:p>
            <a:pPr lvl="3"/>
            <a:r>
              <a:rPr lang="en-US" dirty="0"/>
              <a:t>Characteristic of small bands of hunter-gatherers </a:t>
            </a:r>
            <a:r>
              <a:rPr lang="en-US" dirty="0">
                <a:hlinkClick r:id="rId5"/>
              </a:rPr>
              <a:t>(see link)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Totems</a:t>
            </a:r>
          </a:p>
          <a:p>
            <a:pPr lvl="2"/>
            <a:r>
              <a:rPr lang="en-US" dirty="0"/>
              <a:t>Characteristic of some tribes</a:t>
            </a:r>
          </a:p>
          <a:p>
            <a:pPr lvl="3"/>
            <a:r>
              <a:rPr lang="en-US" dirty="0"/>
              <a:t>Theory of belief  </a:t>
            </a:r>
            <a:r>
              <a:rPr lang="en-US" dirty="0">
                <a:hlinkClick r:id="rId6"/>
              </a:rPr>
              <a:t>(see link)</a:t>
            </a:r>
            <a:endParaRPr lang="en-US" dirty="0"/>
          </a:p>
          <a:p>
            <a:pPr lvl="1"/>
            <a:r>
              <a:rPr lang="en-US" dirty="0"/>
              <a:t>Magic and Witchcraft</a:t>
            </a:r>
          </a:p>
          <a:p>
            <a:pPr lvl="2"/>
            <a:r>
              <a:rPr lang="en-US" dirty="0"/>
              <a:t> Mexican shamans </a:t>
            </a:r>
            <a:r>
              <a:rPr lang="en-US" dirty="0">
                <a:hlinkClick r:id="rId7"/>
              </a:rPr>
              <a:t>(see link)</a:t>
            </a:r>
            <a:r>
              <a:rPr lang="en-US" dirty="0"/>
              <a:t> </a:t>
            </a:r>
          </a:p>
          <a:p>
            <a:r>
              <a:rPr lang="en-US" dirty="0"/>
              <a:t>Provide social cohesion</a:t>
            </a:r>
          </a:p>
          <a:p>
            <a:pPr lvl="1"/>
            <a:r>
              <a:rPr lang="en-US" dirty="0"/>
              <a:t>Rituals and Rites of Passage</a:t>
            </a:r>
          </a:p>
          <a:p>
            <a:pPr lvl="2"/>
            <a:r>
              <a:rPr lang="en-US" dirty="0"/>
              <a:t>Build devotion and solidarity</a:t>
            </a:r>
          </a:p>
          <a:p>
            <a:pPr lvl="3"/>
            <a:r>
              <a:rPr lang="en-US" dirty="0"/>
              <a:t>Religious attendance, prayer </a:t>
            </a:r>
          </a:p>
          <a:p>
            <a:pPr lvl="4"/>
            <a:r>
              <a:rPr lang="en-US" dirty="0"/>
              <a:t>Praying in tongues </a:t>
            </a:r>
            <a:r>
              <a:rPr lang="en-US" dirty="0">
                <a:hlinkClick r:id="rId8"/>
              </a:rPr>
              <a:t>(see link)</a:t>
            </a:r>
            <a:endParaRPr lang="en-US" dirty="0"/>
          </a:p>
          <a:p>
            <a:pPr lvl="2"/>
            <a:r>
              <a:rPr lang="en-US" dirty="0"/>
              <a:t>Secular rituals</a:t>
            </a:r>
          </a:p>
          <a:p>
            <a:pPr lvl="3"/>
            <a:r>
              <a:rPr lang="en-US" dirty="0"/>
              <a:t>meditation, yoga </a:t>
            </a:r>
          </a:p>
          <a:p>
            <a:pPr marL="2286000" lvl="5" indent="0">
              <a:buNone/>
            </a:pPr>
            <a:endParaRPr lang="en-US" b="1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2D0618-BBD3-44F4-99D8-2AF6CD1DE9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9"/>
          <a:stretch>
            <a:fillRect/>
          </a:stretch>
        </p:blipFill>
        <p:spPr>
          <a:xfrm>
            <a:off x="5715000" y="950740"/>
            <a:ext cx="3396174" cy="1700431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9" y="4800600"/>
            <a:ext cx="3396176" cy="20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3F4356-F8F9-41BD-982A-7551E5AE34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4999" y="2663482"/>
            <a:ext cx="3396175" cy="2124808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C5963873-88B7-4FA1-BD17-81BA956D6FF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411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2038"/>
    </mc:Choice>
    <mc:Fallback xmlns="">
      <p:transition spd="slow" advTm="3220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0858" y="152400"/>
            <a:ext cx="8229600" cy="326755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Gods and Religion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400" y="1066800"/>
            <a:ext cx="4343400" cy="5524500"/>
          </a:xfrm>
        </p:spPr>
        <p:txBody>
          <a:bodyPr>
            <a:normAutofit fontScale="85000" lnSpcReduction="10000"/>
          </a:bodyPr>
          <a:lstStyle/>
          <a:p>
            <a:r>
              <a:rPr lang="en-US" sz="2600" dirty="0">
                <a:solidFill>
                  <a:prstClr val="black"/>
                </a:solidFill>
              </a:rPr>
              <a:t>Polytheism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Regional gods, gods to represent each ethno-cultural groups</a:t>
            </a:r>
            <a:endParaRPr lang="en-US" sz="1900" dirty="0">
              <a:solidFill>
                <a:prstClr val="black"/>
              </a:solidFill>
            </a:endParaRPr>
          </a:p>
          <a:p>
            <a:pPr lvl="2"/>
            <a:r>
              <a:rPr lang="en-US" sz="1900" dirty="0">
                <a:solidFill>
                  <a:prstClr val="black"/>
                </a:solidFill>
              </a:rPr>
              <a:t>Characteristic of tribal societies and chiefdoms    </a:t>
            </a:r>
          </a:p>
          <a:p>
            <a:r>
              <a:rPr lang="en-US" sz="2600" dirty="0">
                <a:solidFill>
                  <a:prstClr val="black"/>
                </a:solidFill>
              </a:rPr>
              <a:t>Monotheism</a:t>
            </a:r>
          </a:p>
          <a:p>
            <a:pPr lvl="1"/>
            <a:r>
              <a:rPr lang="en-US" sz="2300" dirty="0">
                <a:solidFill>
                  <a:prstClr val="black"/>
                </a:solidFill>
              </a:rPr>
              <a:t>All powerful god that is the paragon of virtue and source of morality</a:t>
            </a:r>
          </a:p>
          <a:p>
            <a:pPr lvl="2"/>
            <a:r>
              <a:rPr lang="en-US" dirty="0">
                <a:solidFill>
                  <a:prstClr val="black"/>
                </a:solidFill>
              </a:rPr>
              <a:t>Judaism , Christianity, Islam,</a:t>
            </a:r>
          </a:p>
          <a:p>
            <a:pPr lvl="3"/>
            <a:r>
              <a:rPr lang="en-US" sz="1600" dirty="0">
                <a:solidFill>
                  <a:prstClr val="black"/>
                </a:solidFill>
              </a:rPr>
              <a:t>Characteristic of  states and empire</a:t>
            </a:r>
          </a:p>
          <a:p>
            <a:r>
              <a:rPr lang="en-US" sz="2600" dirty="0">
                <a:solidFill>
                  <a:prstClr val="black"/>
                </a:solidFill>
              </a:rPr>
              <a:t>“Conscious and moral” gods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Western religions &amp; Hinduism</a:t>
            </a:r>
          </a:p>
          <a:p>
            <a:r>
              <a:rPr lang="en-US" sz="2600" dirty="0">
                <a:solidFill>
                  <a:prstClr val="black"/>
                </a:solidFill>
              </a:rPr>
              <a:t>“Amoral gods”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Greco-Roman gods</a:t>
            </a:r>
            <a:endParaRPr lang="en-US" sz="1800" dirty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>“Godless” religions</a:t>
            </a:r>
          </a:p>
          <a:p>
            <a:pPr lvl="1"/>
            <a:r>
              <a:rPr lang="en-US" sz="2000" dirty="0">
                <a:solidFill>
                  <a:prstClr val="black"/>
                </a:solidFill>
              </a:rPr>
              <a:t>Taoism, Confucianism, Buddhism</a:t>
            </a:r>
          </a:p>
          <a:p>
            <a:endParaRPr lang="en-US" sz="2600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AEDE338-6DB6-4E92-BC88-5FAB57AB02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6787333" y="3130062"/>
            <a:ext cx="2313478" cy="1944793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657" y="3130062"/>
            <a:ext cx="2190676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B8DB92-60E3-4914-A0FD-92F08DFCB1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0580" y="667043"/>
            <a:ext cx="4419600" cy="24524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7C851F-D7CC-48A0-BF94-ADBE3D1B38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5658" y="5138812"/>
            <a:ext cx="1676545" cy="17074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72C2E2-0C14-41A2-8FA5-84A0D148FF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67959" y="5083712"/>
            <a:ext cx="2926334" cy="1747059"/>
          </a:xfrm>
          <a:prstGeom prst="rect">
            <a:avLst/>
          </a:prstGeom>
        </p:spPr>
      </p:pic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DA126BD6-1B80-4A7C-8775-BBB4D25F84F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984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403"/>
    </mc:Choice>
    <mc:Fallback xmlns="">
      <p:transition spd="slow" advTm="2164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F612A-3E97-4F51-91AF-2B6C5761A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200" dirty="0"/>
              <a:t>Religious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2B324-DE34-4022-8373-7982AEE801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787704" cy="600807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New and Alternative Religions</a:t>
            </a:r>
          </a:p>
          <a:p>
            <a:pPr lvl="1"/>
            <a:r>
              <a:rPr lang="en-US" dirty="0"/>
              <a:t>Cults</a:t>
            </a:r>
          </a:p>
          <a:p>
            <a:pPr lvl="2"/>
            <a:r>
              <a:rPr lang="en-US" dirty="0"/>
              <a:t>Charismatic leaders</a:t>
            </a:r>
          </a:p>
          <a:p>
            <a:pPr lvl="1"/>
            <a:r>
              <a:rPr lang="en-US" dirty="0"/>
              <a:t>Sects</a:t>
            </a:r>
          </a:p>
          <a:p>
            <a:pPr lvl="2"/>
            <a:r>
              <a:rPr lang="en-US" dirty="0"/>
              <a:t>Protestant Reformation </a:t>
            </a:r>
            <a:r>
              <a:rPr lang="en-US" dirty="0">
                <a:hlinkClick r:id="rId5"/>
              </a:rPr>
              <a:t>(see link)</a:t>
            </a:r>
            <a:endParaRPr lang="en-US" dirty="0"/>
          </a:p>
          <a:p>
            <a:r>
              <a:rPr lang="en-US" dirty="0"/>
              <a:t>Revitalization movements</a:t>
            </a:r>
          </a:p>
          <a:p>
            <a:pPr lvl="1"/>
            <a:r>
              <a:rPr lang="en-US" dirty="0"/>
              <a:t>Evangelical Christians</a:t>
            </a:r>
          </a:p>
          <a:p>
            <a:pPr lvl="2"/>
            <a:r>
              <a:rPr lang="en-US" dirty="0"/>
              <a:t>Pentecostalism </a:t>
            </a:r>
            <a:r>
              <a:rPr lang="en-US" dirty="0">
                <a:hlinkClick r:id="rId6"/>
              </a:rPr>
              <a:t>(see link)</a:t>
            </a:r>
            <a:endParaRPr lang="en-US" dirty="0"/>
          </a:p>
          <a:p>
            <a:r>
              <a:rPr lang="en-US" dirty="0"/>
              <a:t>Fundamentalism</a:t>
            </a:r>
          </a:p>
          <a:p>
            <a:pPr lvl="1"/>
            <a:r>
              <a:rPr lang="en-US" dirty="0"/>
              <a:t>Spread of Islam </a:t>
            </a:r>
            <a:r>
              <a:rPr lang="en-US" dirty="0">
                <a:hlinkClick r:id="rId7"/>
              </a:rPr>
              <a:t>(see link)</a:t>
            </a:r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Short-Answer Essay-Bonus </a:t>
            </a:r>
            <a:endParaRPr lang="en-US" dirty="0"/>
          </a:p>
          <a:p>
            <a:pPr lvl="1"/>
            <a:r>
              <a:rPr lang="en-US" dirty="0"/>
              <a:t>Can European natives and Muslim immigrants reconcile their cultural differences, or will Europe decide to limit Muslim immigrants entering its borders?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26EF84-1C6E-4524-B1FE-A818729B34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8"/>
          <a:stretch>
            <a:fillRect/>
          </a:stretch>
        </p:blipFill>
        <p:spPr>
          <a:xfrm>
            <a:off x="5045319" y="838200"/>
            <a:ext cx="2198077" cy="21050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2725DD-9804-4F41-866F-6DD8DCAB6A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8611" y="838200"/>
            <a:ext cx="1790700" cy="21050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20685E-5D3D-42C7-90E9-0C271377BE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86600" y="2966817"/>
            <a:ext cx="2052711" cy="2073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ACEBCF-B993-4332-9A5D-C19FCF2B328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8861" y="2966817"/>
            <a:ext cx="2041280" cy="20730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F14442-8A73-4CFD-ACA6-A838B60552B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60033" y="5063489"/>
            <a:ext cx="4179278" cy="1782787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A4289B83-31A4-4C2A-8162-0459AA29CA0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300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3225"/>
    </mc:Choice>
    <mc:Fallback xmlns="">
      <p:transition spd="slow" advTm="3932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2.7|4.7|4.1|60.6|80.8|37.5|72.2|4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12.2|55.9|64.5|29.5|35.6|34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3|9.5|3.7|7.2|28|8.2|1.1|10.7|7.8|6.8|6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8|17.3|13.3|55.8|1.2|60.9|64.5|15.3|4.5|8.6|8.7|23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6.8|5.4|28.1|3|0.9|39.1|16.5|13.6|14.6|28.2|13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2.8|5.2|12.3|5.1|21.1|98.9|23.1|39.5|44|28.9|6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4425</TotalTime>
  <Words>418</Words>
  <Application>Microsoft Office PowerPoint</Application>
  <PresentationFormat>On-screen Show (4:3)</PresentationFormat>
  <Paragraphs>78</Paragraphs>
  <Slides>7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Office Theme</vt:lpstr>
      <vt:lpstr>1_Office Theme</vt:lpstr>
      <vt:lpstr>SOC 218  Anthropology Lecture 9-chapters 17 &amp; 21</vt:lpstr>
      <vt:lpstr>Political Organization</vt:lpstr>
      <vt:lpstr>PowerPoint Presentation</vt:lpstr>
      <vt:lpstr>Status and Stratification</vt:lpstr>
      <vt:lpstr>Origins and Functions of Belief</vt:lpstr>
      <vt:lpstr>Gods and Religion </vt:lpstr>
      <vt:lpstr>Religious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Political Organization</dc:title>
  <dc:creator>Seffrin, Patrick</dc:creator>
  <cp:lastModifiedBy>Patrick Seffrin</cp:lastModifiedBy>
  <cp:revision>54</cp:revision>
  <dcterms:created xsi:type="dcterms:W3CDTF">2017-04-19T19:54:05Z</dcterms:created>
  <dcterms:modified xsi:type="dcterms:W3CDTF">2018-04-04T22:28:52Z</dcterms:modified>
</cp:coreProperties>
</file>